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6858000" cx="9144000"/>
  <p:notesSz cx="6858000" cy="9144000"/>
  <p:embeddedFontLst>
    <p:embeddedFont>
      <p:font typeface="Anton"/>
      <p:regular r:id="rId22"/>
    </p:embeddedFont>
    <p:embeddedFont>
      <p:font typeface="Comfortaa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22" Type="http://schemas.openxmlformats.org/officeDocument/2006/relationships/font" Target="fonts/Anton-regular.fntdata"/><Relationship Id="rId10" Type="http://schemas.openxmlformats.org/officeDocument/2006/relationships/slide" Target="slides/slide4.xml"/><Relationship Id="rId21" Type="http://schemas.openxmlformats.org/officeDocument/2006/relationships/slide" Target="slides/slide15.xml"/><Relationship Id="rId13" Type="http://schemas.openxmlformats.org/officeDocument/2006/relationships/slide" Target="slides/slide7.xml"/><Relationship Id="rId24" Type="http://schemas.openxmlformats.org/officeDocument/2006/relationships/font" Target="fonts/Comfortaa-bold.fntdata"/><Relationship Id="rId12" Type="http://schemas.openxmlformats.org/officeDocument/2006/relationships/slide" Target="slides/slide6.xml"/><Relationship Id="rId23" Type="http://schemas.openxmlformats.org/officeDocument/2006/relationships/font" Target="fonts/Comfortaa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Shape 246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Shape 254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Shape 27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Shape 194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Shape 209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Shape 21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Shape 2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Shape 9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Shape 97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Shape 98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9" name="Shape 99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Shape 103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Shape 104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Shape 105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9" name="Shape 109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Shape 110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Shape 111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" name="Shape 118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Shape 122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3" name="Shape 123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Shape 124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Shape 125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Shape 126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Shape 127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Shape 130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Shape 131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457200" y="273050"/>
            <a:ext cx="3008400" cy="116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Shape 136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Shape 137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Shape 138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Shape 14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Shape 143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4" name="Shape 144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5" name="Shape 145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Shape 146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Shape 150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Shape 151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Shape 152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Shape 156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Shape 157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8" name="Shape 158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Shape 87"/>
          <p:cNvSpPr txBox="1"/>
          <p:nvPr>
            <p:ph idx="10" type="dt"/>
          </p:nvPr>
        </p:nvSpPr>
        <p:spPr>
          <a:xfrm>
            <a:off x="457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8" name="Shape 88"/>
          <p:cNvSpPr txBox="1"/>
          <p:nvPr>
            <p:ph idx="11" type="ftr"/>
          </p:nvPr>
        </p:nvSpPr>
        <p:spPr>
          <a:xfrm>
            <a:off x="3124200" y="6245225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6553200" y="6245225"/>
            <a:ext cx="2133600" cy="4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11.png"/><Relationship Id="rId5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575" y="787900"/>
            <a:ext cx="8327650" cy="4996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Trade</a:t>
            </a:r>
            <a:endParaRPr/>
          </a:p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177575" y="1600200"/>
            <a:ext cx="4438800" cy="507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b="1" lang="en-US">
                <a:solidFill>
                  <a:srgbClr val="274E13"/>
                </a:solidFill>
              </a:rPr>
              <a:t>Pottery from Asia and coins from Kilwa have been excavated in the 1900’s. </a:t>
            </a:r>
            <a:endParaRPr/>
          </a:p>
        </p:txBody>
      </p:sp>
      <p:pic>
        <p:nvPicPr>
          <p:cNvPr id="235" name="Shape 2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6400" y="1516975"/>
            <a:ext cx="4438824" cy="5074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Great Zimbabwe Decline</a:t>
            </a:r>
            <a:endParaRPr/>
          </a:p>
        </p:txBody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31800" lvl="0" marL="457200" rtl="0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Overcrowding</a:t>
            </a:r>
            <a:r>
              <a:rPr lang="en-US"/>
              <a:t> and sanitation as the cause of the population decline. </a:t>
            </a:r>
            <a:endParaRPr/>
          </a:p>
          <a:p>
            <a:pPr indent="-431800" lvl="0" marL="457200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Soil depletion and overuse led many of the residents to move to neighboring areas. 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Shape 2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350" y="373425"/>
            <a:ext cx="8562874" cy="4992076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Shape 249"/>
          <p:cNvSpPr txBox="1"/>
          <p:nvPr>
            <p:ph type="ctrTitle"/>
          </p:nvPr>
        </p:nvSpPr>
        <p:spPr>
          <a:xfrm>
            <a:off x="416875" y="90825"/>
            <a:ext cx="7772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Zimbabwe Capital: Harare </a:t>
            </a:r>
            <a:endParaRPr/>
          </a:p>
        </p:txBody>
      </p:sp>
      <p:sp>
        <p:nvSpPr>
          <p:cNvPr id="250" name="Shape 250"/>
          <p:cNvSpPr txBox="1"/>
          <p:nvPr>
            <p:ph idx="1" type="subTitle"/>
          </p:nvPr>
        </p:nvSpPr>
        <p:spPr>
          <a:xfrm>
            <a:off x="762700" y="5138775"/>
            <a:ext cx="6400800" cy="156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 Population: 1.6 Million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Shape 25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378475"/>
            <a:ext cx="8134724" cy="6101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Shape 26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6" name="Shape 2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825" y="662525"/>
            <a:ext cx="7984375" cy="531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noFill/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Shape 27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4" name="Shape 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1600" y="248389"/>
            <a:ext cx="6400800" cy="636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i="1"/>
          </a:p>
          <a:p>
            <a:pPr indent="-431800" lvl="0" marL="457200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Madzimbabwe means “house of stone” in Shona. </a:t>
            </a:r>
            <a:endParaRPr/>
          </a:p>
        </p:txBody>
      </p:sp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 b="0" l="0" r="0" t="16666"/>
          <a:stretch/>
        </p:blipFill>
        <p:spPr>
          <a:xfrm>
            <a:off x="-12700" y="0"/>
            <a:ext cx="9156699" cy="16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exploringafrica.matrix.msu.edu/images/greatzim.jpg" id="179" name="Shape 1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29000" y="990600"/>
            <a:ext cx="5476875" cy="567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 rotWithShape="1">
          <a:blip r:embed="rId4">
            <a:alphaModFix/>
          </a:blip>
          <a:srcRect b="0" l="0" r="0" t="16667"/>
          <a:stretch/>
        </p:blipFill>
        <p:spPr>
          <a:xfrm>
            <a:off x="-12700" y="0"/>
            <a:ext cx="91567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/>
          <p:nvPr/>
        </p:nvSpPr>
        <p:spPr>
          <a:xfrm>
            <a:off x="152399" y="1295400"/>
            <a:ext cx="3200401" cy="41549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nton"/>
              <a:buChar char="•"/>
            </a:pPr>
            <a:r>
              <a:rPr b="0" i="0" lang="en-US" sz="4800" u="none" cap="none" strike="noStrike">
                <a:latin typeface="Anton"/>
                <a:ea typeface="Anton"/>
                <a:cs typeface="Anton"/>
                <a:sym typeface="Anton"/>
              </a:rPr>
              <a:t>Thrived in Southern Africa from 700 to 1450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ky.jpg" id="186" name="Shape 1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6578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ky.jpg" id="187" name="Shape 1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6150" y="0"/>
            <a:ext cx="56578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Shape 188"/>
          <p:cNvPicPr preferRelativeResize="0"/>
          <p:nvPr/>
        </p:nvPicPr>
        <p:blipFill rotWithShape="1">
          <a:blip r:embed="rId4">
            <a:alphaModFix/>
          </a:blip>
          <a:srcRect b="0" l="0" r="0" t="16667"/>
          <a:stretch/>
        </p:blipFill>
        <p:spPr>
          <a:xfrm>
            <a:off x="-12700" y="0"/>
            <a:ext cx="91567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Shape 189"/>
          <p:cNvSpPr/>
          <p:nvPr/>
        </p:nvSpPr>
        <p:spPr>
          <a:xfrm>
            <a:off x="0" y="1511400"/>
            <a:ext cx="80010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nton"/>
              <a:buChar char="•"/>
            </a:pPr>
            <a:r>
              <a:rPr b="0" i="0" lang="en-US" sz="3600" u="none" cap="none" strike="noStrike">
                <a:latin typeface="Anton"/>
                <a:ea typeface="Anton"/>
                <a:cs typeface="Anton"/>
                <a:sym typeface="Anton"/>
              </a:rPr>
              <a:t>Society based on farming and </a:t>
            </a:r>
            <a:br>
              <a:rPr b="0" i="0" lang="en-US" sz="3600" u="none" cap="none" strike="noStrike">
                <a:latin typeface="Anton"/>
                <a:ea typeface="Anton"/>
                <a:cs typeface="Anton"/>
                <a:sym typeface="Anton"/>
              </a:rPr>
            </a:br>
            <a:r>
              <a:rPr b="0" i="0" lang="en-US" sz="3600" u="none" cap="none" strike="noStrike">
                <a:latin typeface="Anton"/>
                <a:ea typeface="Anton"/>
                <a:cs typeface="Anton"/>
                <a:sym typeface="Anton"/>
              </a:rPr>
              <a:t>trading gold</a:t>
            </a:r>
            <a:r>
              <a:rPr lang="en-US" sz="3600">
                <a:latin typeface="Anton"/>
                <a:ea typeface="Anton"/>
                <a:cs typeface="Anton"/>
                <a:sym typeface="Anton"/>
              </a:rPr>
              <a:t>, </a:t>
            </a:r>
            <a:r>
              <a:rPr b="0" i="0" lang="en-US" sz="3600" u="none" cap="none" strike="noStrike">
                <a:latin typeface="Anton"/>
                <a:ea typeface="Anton"/>
                <a:cs typeface="Anton"/>
                <a:sym typeface="Anton"/>
              </a:rPr>
              <a:t>ivory and copper.</a:t>
            </a:r>
            <a:endParaRPr/>
          </a:p>
        </p:txBody>
      </p:sp>
      <p:pic>
        <p:nvPicPr>
          <p:cNvPr descr="Zimbab.jpg.jpg" id="190" name="Shape 19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724275"/>
            <a:ext cx="9144000" cy="3133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5422175" y="1600200"/>
            <a:ext cx="3264600" cy="45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Zimbabwe mined enormous amounts of gold which was taken to the Swahili Coast and shipped across Indian Ocean. </a:t>
            </a:r>
            <a:endParaRPr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8" name="Shape 1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125" y="1417650"/>
            <a:ext cx="5271048" cy="50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Shape 199"/>
          <p:cNvPicPr preferRelativeResize="0"/>
          <p:nvPr/>
        </p:nvPicPr>
        <p:blipFill rotWithShape="1">
          <a:blip r:embed="rId4">
            <a:alphaModFix/>
          </a:blip>
          <a:srcRect b="0" l="0" r="0" t="16666"/>
          <a:stretch/>
        </p:blipFill>
        <p:spPr>
          <a:xfrm>
            <a:off x="-12700" y="0"/>
            <a:ext cx="9156699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12250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/>
          <p:nvPr/>
        </p:nvSpPr>
        <p:spPr>
          <a:xfrm>
            <a:off x="533400" y="5552182"/>
            <a:ext cx="8077200" cy="1077300"/>
          </a:xfrm>
          <a:prstGeom prst="rect">
            <a:avLst/>
          </a:prstGeom>
          <a:solidFill>
            <a:schemeClr val="dk1"/>
          </a:solidFill>
          <a:ln cap="flat" cmpd="sng" w="76200">
            <a:solidFill>
              <a:srgbClr val="0033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</a:t>
            </a:r>
            <a:r>
              <a:rPr b="1" lang="en-US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his wealth allowed Great Zimbabwe to build massive stone complex within city walls</a:t>
            </a:r>
            <a:endParaRPr b="1"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type="ctrTitle"/>
          </p:nvPr>
        </p:nvSpPr>
        <p:spPr>
          <a:xfrm>
            <a:off x="685800" y="382850"/>
            <a:ext cx="7772400" cy="99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omfortaa"/>
                <a:ea typeface="Comfortaa"/>
                <a:cs typeface="Comfortaa"/>
                <a:sym typeface="Comfortaa"/>
              </a:rPr>
              <a:t>Zimbabwe Ruins</a:t>
            </a:r>
            <a:endParaRPr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2" name="Shape 212"/>
          <p:cNvSpPr txBox="1"/>
          <p:nvPr>
            <p:ph idx="1" type="subTitle"/>
          </p:nvPr>
        </p:nvSpPr>
        <p:spPr>
          <a:xfrm>
            <a:off x="3778550" y="1281725"/>
            <a:ext cx="4679700" cy="547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2750" lvl="0" marL="457200" rtl="0" algn="l">
              <a:spcBef>
                <a:spcPts val="640"/>
              </a:spcBef>
              <a:spcAft>
                <a:spcPts val="0"/>
              </a:spcAft>
              <a:buSzPts val="2900"/>
              <a:buFont typeface="Comfortaa"/>
              <a:buChar char="●"/>
            </a:pPr>
            <a:r>
              <a:rPr lang="en-US" sz="2900">
                <a:latin typeface="Comfortaa"/>
                <a:ea typeface="Comfortaa"/>
                <a:cs typeface="Comfortaa"/>
                <a:sym typeface="Comfortaa"/>
              </a:rPr>
              <a:t>Largest ruins in Sub-Saharan Africa, </a:t>
            </a:r>
            <a:r>
              <a:rPr lang="en-US" sz="2900">
                <a:latin typeface="Comfortaa"/>
                <a:ea typeface="Comfortaa"/>
                <a:cs typeface="Comfortaa"/>
                <a:sym typeface="Comfortaa"/>
              </a:rPr>
              <a:t>second</a:t>
            </a:r>
            <a:r>
              <a:rPr lang="en-US" sz="2900">
                <a:latin typeface="Comfortaa"/>
                <a:ea typeface="Comfortaa"/>
                <a:cs typeface="Comfortaa"/>
                <a:sym typeface="Comfortaa"/>
              </a:rPr>
              <a:t> on the continent of Africa to the pyramids of Egypt. </a:t>
            </a:r>
            <a:endParaRPr sz="2900">
              <a:latin typeface="Comfortaa"/>
              <a:ea typeface="Comfortaa"/>
              <a:cs typeface="Comfortaa"/>
              <a:sym typeface="Comfortaa"/>
            </a:endParaRPr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Font typeface="Comfortaa"/>
              <a:buChar char="●"/>
            </a:pPr>
            <a:r>
              <a:rPr lang="en-US" sz="2900">
                <a:latin typeface="Comfortaa"/>
                <a:ea typeface="Comfortaa"/>
                <a:cs typeface="Comfortaa"/>
                <a:sym typeface="Comfortaa"/>
              </a:rPr>
              <a:t>Ruins: 10 meters high and 250 meters wide</a:t>
            </a:r>
            <a:r>
              <a:rPr lang="en-US" sz="290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29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290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213" name="Shape 2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950" y="1511775"/>
            <a:ext cx="3728599" cy="50465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/>
          <p:cNvPicPr preferRelativeResize="0"/>
          <p:nvPr/>
        </p:nvPicPr>
        <p:blipFill rotWithShape="1">
          <a:blip r:embed="rId3">
            <a:alphaModFix/>
          </a:blip>
          <a:srcRect b="0" l="10754" r="0" t="0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Shape 219"/>
          <p:cNvPicPr preferRelativeResize="0"/>
          <p:nvPr/>
        </p:nvPicPr>
        <p:blipFill rotWithShape="1">
          <a:blip r:embed="rId4">
            <a:alphaModFix/>
          </a:blip>
          <a:srcRect b="13183" l="0" r="11008" t="2200"/>
          <a:stretch/>
        </p:blipFill>
        <p:spPr>
          <a:xfrm>
            <a:off x="3573379" y="263227"/>
            <a:ext cx="5570621" cy="659477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 txBox="1"/>
          <p:nvPr/>
        </p:nvSpPr>
        <p:spPr>
          <a:xfrm>
            <a:off x="1524000" y="5135940"/>
            <a:ext cx="6096000" cy="1077300"/>
          </a:xfrm>
          <a:prstGeom prst="rect">
            <a:avLst/>
          </a:prstGeom>
          <a:solidFill>
            <a:schemeClr val="dk1"/>
          </a:solidFill>
          <a:ln cap="flat" cmpd="sng" w="76200">
            <a:solidFill>
              <a:srgbClr val="0033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Zimbabwe (like most southern Africans) did not convert to Islam</a:t>
            </a:r>
            <a:endParaRPr b="1"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 b="0" l="0" r="10952" t="0"/>
          <a:stretch/>
        </p:blipFill>
        <p:spPr>
          <a:xfrm>
            <a:off x="0" y="0"/>
            <a:ext cx="9143998" cy="6845968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Shape 226"/>
          <p:cNvSpPr txBox="1"/>
          <p:nvPr/>
        </p:nvSpPr>
        <p:spPr>
          <a:xfrm>
            <a:off x="1600200" y="762000"/>
            <a:ext cx="6400800" cy="1569600"/>
          </a:xfrm>
          <a:prstGeom prst="rect">
            <a:avLst/>
          </a:prstGeom>
          <a:solidFill>
            <a:schemeClr val="dk1"/>
          </a:solidFill>
          <a:ln cap="flat" cmpd="sng" w="76200">
            <a:solidFill>
              <a:srgbClr val="0033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 Great Zimbabwe had an estimated 18,000 inhabitants but its history remains largely a mystery</a:t>
            </a:r>
            <a:endParaRPr b="1"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7" name="Shape 2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388" y="0"/>
            <a:ext cx="8919220" cy="465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00000"/>
      </a:accent1>
      <a:accent2>
        <a:srgbClr val="FFFFFF"/>
      </a:accent2>
      <a:accent3>
        <a:srgbClr val="FF0000"/>
      </a:accent3>
      <a:accent4>
        <a:srgbClr val="FFFF00"/>
      </a:accent4>
      <a:accent5>
        <a:srgbClr val="FFC000"/>
      </a:accent5>
      <a:accent6>
        <a:srgbClr val="00B050"/>
      </a:accent6>
      <a:hlink>
        <a:srgbClr val="002060"/>
      </a:hlink>
      <a:folHlink>
        <a:srgbClr val="7030A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